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40" userDrawn="1">
          <p15:clr>
            <a:srgbClr val="A4A3A4"/>
          </p15:clr>
        </p15:guide>
        <p15:guide id="2" pos="6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 showGuides="1">
      <p:cViewPr>
        <p:scale>
          <a:sx n="49" d="100"/>
          <a:sy n="49" d="100"/>
        </p:scale>
        <p:origin x="-1496" y="-568"/>
      </p:cViewPr>
      <p:guideLst>
        <p:guide orient="horz" pos="640"/>
        <p:guide pos="68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11879C-5E38-47B0-82BB-DD89BE770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ABBD825-60C5-4C62-8242-31AADC79DB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C3FD205-2F76-4935-BD81-E3764E1A9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08F72C5-E707-4C15-AAFF-209CB68AB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18DE0D-A882-4661-BAB3-9C52F581A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E71AE0DB-186B-4098-BD7C-9856C5217C3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200" y="315913"/>
            <a:ext cx="1905000" cy="71437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96D8F77-204F-4B49-B147-6DA662EDC7A8}"/>
              </a:ext>
            </a:extLst>
          </p:cNvPr>
          <p:cNvSpPr/>
          <p:nvPr userDrawn="1"/>
        </p:nvSpPr>
        <p:spPr>
          <a:xfrm>
            <a:off x="0" y="6143626"/>
            <a:ext cx="12192000" cy="714375"/>
          </a:xfrm>
          <a:prstGeom prst="rect">
            <a:avLst/>
          </a:prstGeom>
          <a:blipFill dpi="0" rotWithShape="1">
            <a:blip r:embed="rId3" cstate="print">
              <a:alphaModFix amt="8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1250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3A01795-63D3-45F4-B4AB-00EA67908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A68F434-B4A9-4604-AF8C-33E3DB8F33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EEABAC5-E5E0-4BB0-9A3D-A3EB890B03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24C97A8-FA9D-490E-8BFB-4156705B9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9FE3EFB-136F-4C0A-B5C2-EBFA8A67E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DC6631F-B70A-438F-A905-B0C688640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08436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E5EC1F5-1C19-4869-8F9D-CC9952DC3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371D275-0B17-4210-8AE5-4490665E86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1B74B6-20E7-427B-96DD-E9CD40EFC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67B5C5C-235A-49AD-8C34-829C50892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E11543A-606C-4073-A773-A712BCE02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27663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CB5C031-80BE-4DAD-A10E-43A39EEEB7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EC11BA0A-55F9-4791-9691-79AE71AD2B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7779C51-9E8C-413F-AF07-FDB27A430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EDC2D2A-DDB4-4809-A008-F065E4A50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15900B-888F-4A30-A214-CE9E71F86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39527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D11879C-5E38-47B0-82BB-DD89BE770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ABBD825-60C5-4C62-8242-31AADC79DB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C3FD205-2F76-4935-BD81-E3764E1A9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08F72C5-E707-4C15-AAFF-209CB68AB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D18DE0D-A882-4661-BAB3-9C52F581A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496D8F77-204F-4B49-B147-6DA662EDC7A8}"/>
              </a:ext>
            </a:extLst>
          </p:cNvPr>
          <p:cNvSpPr/>
          <p:nvPr userDrawn="1"/>
        </p:nvSpPr>
        <p:spPr>
          <a:xfrm>
            <a:off x="0" y="6143626"/>
            <a:ext cx="12192000" cy="714375"/>
          </a:xfrm>
          <a:prstGeom prst="rect">
            <a:avLst/>
          </a:prstGeom>
          <a:blipFill dpi="0" rotWithShape="1">
            <a:blip r:embed="rId2" cstate="print">
              <a:alphaModFix amt="8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38637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B2344B-6882-487C-A03F-EB078E97D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88A2C31-D9F3-4172-BCBF-08A501E7EF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8C311BF-053F-4FF6-A04C-68581B4FF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27EA773-E489-4B6E-BA8F-AB1FC4D89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E848633-7DC0-4288-8F12-316F09FD4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598492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960437-4495-422C-ADEF-7249D1D5B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4F4FCB4-9955-4E67-83A1-046BD33847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0C4BB6C-9E52-4B93-B010-3AACA38C3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85A5915-3650-45E1-8A50-3B3CBD912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688E02F-55C7-4D0D-A2E3-49CDA613F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60975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F85779-2456-4C4F-A589-08D4061D2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2645F1A-20EF-451B-8A30-7885BBCC4B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E6E43E4-9BD6-44C8-8224-07FEC586BB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95B0D57-F09A-4F9E-A362-8357D4EE5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98B10E8-6EEA-4B4A-8D20-DDA6B34F1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97F422F-C8D2-4E3A-ACF3-7062FF143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13731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5D41770-6EB0-4870-AAA6-F106A7A9E3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3842BB4-8852-49B2-8640-F3D2E50BAA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828876C7-FC2F-4B50-A7CA-0772BC9D73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DC75C2E-83BD-449B-8B04-15DFF29919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B029280A-1470-4523-8F1F-EFF471F314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6991922A-3218-451E-8351-FBF4D250C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BD1BB276-AAF7-4EA7-9829-7F61BB9AA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C13EBB14-458B-46F6-92C2-B828F7664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15492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1D39235-FFF1-4930-A340-E8D72F9C03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2C108AD9-8B95-4D03-9D6F-ABFA8482B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7D26DD4B-3011-4514-A026-FE670172F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2D30E970-055C-4797-A5B1-BD8E89F6A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84659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BF9FB1A9-D72F-4993-8B37-A7084AEF4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69B070F-D326-4096-92A8-7B3443725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6C89667-6E4F-4051-B1BF-ABAD0BC25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04749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3279F41-29EF-441C-98BC-7A36491D1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2D146FA-E188-4FF3-8BEB-784232FB80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E89FD6E-CA40-4C91-BDBB-D5AFFD25F9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8291765-2D67-4A06-9FF7-891685D14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CD5C123B-6462-4FB6-BD62-AD6EAEF35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425ACA02-2CA1-4D5B-9640-D1BEF7851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06948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8AC54C61-308D-406E-AB76-57F25BD20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4FFD7E5-0466-4CA2-B120-552F3F38B3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9AFB401-5076-4785-BCEB-F8B28C6C8A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97C02-5FD2-42A2-AEEF-3F522F38E045}" type="datetimeFigureOut">
              <a:rPr lang="en-NZ" smtClean="0"/>
              <a:t>29/05/19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0EF0B95-BBF1-402A-BFBE-AEBFEA3E70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34A91D7-A19A-48BF-9565-200BECAE02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D5F81-4716-4A53-BC46-FC14A10147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5167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28F5443-54E7-443D-A89E-83BFA9BCEC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3029"/>
          <a:stretch/>
        </p:blipFill>
        <p:spPr>
          <a:xfrm>
            <a:off x="0" y="-5371"/>
            <a:ext cx="12192000" cy="16557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08B0D1E-5ACE-405E-81BE-06224427B815}"/>
              </a:ext>
            </a:extLst>
          </p:cNvPr>
          <p:cNvSpPr txBox="1"/>
          <p:nvPr/>
        </p:nvSpPr>
        <p:spPr>
          <a:xfrm>
            <a:off x="4042094" y="1859668"/>
            <a:ext cx="7130953" cy="4154984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Solar PV, solar thermal, wind, battery energy storage project  expertise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Contract development &amp; negotiation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Sophisticated financial modelling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Strategic planning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Feasibility studies, project concept design &amp; specification / Owner’s Engineer and construction supervision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Stakeholder engagement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Environmental Impact Assessments (EIAs) / Environment Management Plans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Project management, risk management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Best Practice Environmental Options / Environmental Monitoring /  Auditing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Compliance for Environmental Legislation &amp; Regulations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RE Training and capacity building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Health and Safety training and  auditing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US" sz="1600" dirty="0">
              <a:solidFill>
                <a:srgbClr val="002060"/>
              </a:solidFill>
            </a:endParaRP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Commercial Lead for Shams One solar thermal plant / Wind farm on Sir Bani </a:t>
            </a:r>
            <a:r>
              <a:rPr lang="en-US" sz="800" dirty="0" err="1">
                <a:solidFill>
                  <a:srgbClr val="002060"/>
                </a:solidFill>
              </a:rPr>
              <a:t>Yas</a:t>
            </a:r>
            <a:r>
              <a:rPr lang="en-US" sz="800" dirty="0">
                <a:solidFill>
                  <a:srgbClr val="002060"/>
                </a:solidFill>
              </a:rPr>
              <a:t> Island / London Array offshore opportunity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Environmental and Social Safeguards for RE projects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Wind Farm tender evaluations, ACT Wind Auctions I, II and III, Australia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Consultancy advice for </a:t>
            </a:r>
            <a:r>
              <a:rPr lang="en-US" sz="800" dirty="0" err="1">
                <a:solidFill>
                  <a:srgbClr val="002060"/>
                </a:solidFill>
              </a:rPr>
              <a:t>Tararua</a:t>
            </a:r>
            <a:r>
              <a:rPr lang="en-US" sz="800" dirty="0">
                <a:solidFill>
                  <a:srgbClr val="002060"/>
                </a:solidFill>
              </a:rPr>
              <a:t> wind farm stages I, II and III, NZ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Consultancy advice for Hallett I wind farm, Australia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800" dirty="0">
                <a:solidFill>
                  <a:srgbClr val="002060"/>
                </a:solidFill>
              </a:rPr>
              <a:t>Technical due diligence of wind turbines</a:t>
            </a:r>
          </a:p>
          <a:p>
            <a:pPr fontAlgn="base">
              <a:lnSpc>
                <a:spcPct val="150000"/>
              </a:lnSpc>
            </a:pPr>
            <a:endParaRPr lang="en-US" sz="800" dirty="0"/>
          </a:p>
          <a:p>
            <a:pPr fontAlgn="base">
              <a:lnSpc>
                <a:spcPct val="150000"/>
              </a:lnSpc>
            </a:pPr>
            <a:endParaRPr lang="en-US" sz="800" dirty="0"/>
          </a:p>
          <a:p>
            <a:pPr marL="342900" indent="-342900">
              <a:lnSpc>
                <a:spcPct val="200000"/>
              </a:lnSpc>
              <a:buFont typeface="Courier New"/>
              <a:buChar char="o"/>
            </a:pPr>
            <a:endParaRPr lang="en-US" sz="1600" dirty="0"/>
          </a:p>
          <a:p>
            <a:pPr marL="342900" indent="-342900">
              <a:lnSpc>
                <a:spcPct val="200000"/>
              </a:lnSpc>
              <a:buFont typeface="Courier New"/>
              <a:buChar char="o"/>
            </a:pPr>
            <a:endParaRPr lang="en-US" sz="1600" dirty="0"/>
          </a:p>
          <a:p>
            <a:pPr marL="342900" indent="-342900">
              <a:lnSpc>
                <a:spcPct val="200000"/>
              </a:lnSpc>
              <a:buFont typeface="Courier New"/>
              <a:buChar char="o"/>
            </a:pPr>
            <a:endParaRPr lang="en-US" sz="1600" dirty="0"/>
          </a:p>
          <a:p>
            <a:pPr marL="342900" indent="-342900">
              <a:buFont typeface="Courier New"/>
              <a:buChar char="o"/>
            </a:pPr>
            <a:endParaRPr 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6FE7167-0A82-46FC-BD9F-21B002B46A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494"/>
          <a:stretch/>
        </p:blipFill>
        <p:spPr>
          <a:xfrm>
            <a:off x="8148508" y="1694792"/>
            <a:ext cx="4032000" cy="207485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F0325083-E215-4712-BB33-4E2AE32744F2}"/>
              </a:ext>
            </a:extLst>
          </p:cNvPr>
          <p:cNvSpPr/>
          <p:nvPr/>
        </p:nvSpPr>
        <p:spPr>
          <a:xfrm>
            <a:off x="8038080" y="3814048"/>
            <a:ext cx="4140926" cy="22892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NZ" sz="800" dirty="0">
                <a:solidFill>
                  <a:srgbClr val="002060"/>
                </a:solidFill>
              </a:rPr>
              <a:t>Elemental Group recently conducted project management, feasibility studies, environmental and social  impact assessment, oversight engineering and representation services as part of the </a:t>
            </a:r>
            <a:r>
              <a:rPr lang="en-NZ" sz="800">
                <a:solidFill>
                  <a:srgbClr val="002060"/>
                </a:solidFill>
              </a:rPr>
              <a:t>UAE USD50 </a:t>
            </a:r>
            <a:r>
              <a:rPr lang="en-NZ" sz="800" dirty="0">
                <a:solidFill>
                  <a:srgbClr val="002060"/>
                </a:solidFill>
              </a:rPr>
              <a:t>million Pacific Partnership Fund.  We optimised project development, design &amp; delivery for: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NZ" sz="800" dirty="0">
                <a:solidFill>
                  <a:srgbClr val="002060"/>
                </a:solidFill>
              </a:rPr>
              <a:t>Fiji Islands - 225 kW, 153 kW &amp; 153 kW PV/diesel hybrid systems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NZ" sz="800" dirty="0">
                <a:solidFill>
                  <a:srgbClr val="002060"/>
                </a:solidFill>
              </a:rPr>
              <a:t>Funafuti, Tuvalu - 500 kW PV, diesel/PV control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NZ" sz="800" dirty="0">
                <a:solidFill>
                  <a:srgbClr val="002060"/>
                </a:solidFill>
              </a:rPr>
              <a:t>Tarawa, Kiribati – 500 kW PV, diesel/PV control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NZ" sz="800" dirty="0">
                <a:solidFill>
                  <a:srgbClr val="002060"/>
                </a:solidFill>
              </a:rPr>
              <a:t>Nauru – 500 kW PV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NZ" sz="800" dirty="0">
                <a:solidFill>
                  <a:srgbClr val="002060"/>
                </a:solidFill>
              </a:rPr>
              <a:t>Majuro, Marshall Islands – 600 kW PV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NZ" sz="800" dirty="0">
                <a:solidFill>
                  <a:srgbClr val="002060"/>
                </a:solidFill>
              </a:rPr>
              <a:t>Pohnpei, Micronesia – 600 kW PV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NZ" sz="800" dirty="0">
                <a:solidFill>
                  <a:srgbClr val="002060"/>
                </a:solidFill>
              </a:rPr>
              <a:t>Palau islands – 100 kW &amp; 100 kW PV/diesel hybrid systems &amp; water purification</a:t>
            </a:r>
          </a:p>
          <a:p>
            <a:pPr marL="171450" indent="-171450"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NZ" sz="800" dirty="0" err="1">
                <a:solidFill>
                  <a:srgbClr val="002060"/>
                </a:solidFill>
              </a:rPr>
              <a:t>Aleipata</a:t>
            </a:r>
            <a:r>
              <a:rPr lang="en-NZ" sz="800" dirty="0">
                <a:solidFill>
                  <a:srgbClr val="002060"/>
                </a:solidFill>
              </a:rPr>
              <a:t>, Samoa – 550 kW wind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303CE85-27F4-4F2A-92B9-85E5F4A0E858}"/>
              </a:ext>
            </a:extLst>
          </p:cNvPr>
          <p:cNvSpPr/>
          <p:nvPr/>
        </p:nvSpPr>
        <p:spPr>
          <a:xfrm>
            <a:off x="243840" y="623951"/>
            <a:ext cx="80241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Elemental Group is an expert team of consultants with skills across the entire energy sector</a:t>
            </a:r>
            <a:endParaRPr lang="en-NZ" sz="16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1836C272-4485-4996-8B60-28503FC4F657}"/>
              </a:ext>
            </a:extLst>
          </p:cNvPr>
          <p:cNvSpPr txBox="1"/>
          <p:nvPr/>
        </p:nvSpPr>
        <p:spPr>
          <a:xfrm>
            <a:off x="4194853" y="1623342"/>
            <a:ext cx="2781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b="1" dirty="0"/>
              <a:t>Services we provide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89EA71B1-D0C2-44FF-9C48-4CE32115435B}"/>
              </a:ext>
            </a:extLst>
          </p:cNvPr>
          <p:cNvSpPr/>
          <p:nvPr/>
        </p:nvSpPr>
        <p:spPr>
          <a:xfrm>
            <a:off x="0" y="3721716"/>
            <a:ext cx="4138341" cy="2473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NZ" sz="800" b="1" dirty="0">
                <a:solidFill>
                  <a:srgbClr val="002060"/>
                </a:solidFill>
              </a:rPr>
              <a:t>KEY PROJECTS</a:t>
            </a:r>
            <a:endParaRPr lang="en-NZ" sz="800" dirty="0">
              <a:solidFill>
                <a:srgbClr val="002060"/>
              </a:solidFill>
            </a:endParaRP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800" dirty="0">
                <a:solidFill>
                  <a:srgbClr val="002060"/>
                </a:solidFill>
              </a:rPr>
              <a:t>Energy planning, grid integration studies, project design, ESIA, procurement and construction supervision in the Pacific.  Includes projects such as 1.1 </a:t>
            </a:r>
            <a:r>
              <a:rPr lang="en-NZ" sz="800" dirty="0" err="1">
                <a:solidFill>
                  <a:srgbClr val="002060"/>
                </a:solidFill>
              </a:rPr>
              <a:t>MWp</a:t>
            </a:r>
            <a:r>
              <a:rPr lang="en-NZ" sz="800" dirty="0">
                <a:solidFill>
                  <a:srgbClr val="002060"/>
                </a:solidFill>
              </a:rPr>
              <a:t> PV with SCADA integrated remote control in Nauru, and 65 </a:t>
            </a:r>
            <a:r>
              <a:rPr lang="en-NZ" sz="800" dirty="0" err="1">
                <a:solidFill>
                  <a:srgbClr val="002060"/>
                </a:solidFill>
              </a:rPr>
              <a:t>kWp</a:t>
            </a:r>
            <a:r>
              <a:rPr lang="en-NZ" sz="800" dirty="0">
                <a:solidFill>
                  <a:srgbClr val="002060"/>
                </a:solidFill>
              </a:rPr>
              <a:t> PV, 72 kW/165 kWh BESS automated PV/battery/diesel hybrid system on </a:t>
            </a:r>
            <a:r>
              <a:rPr lang="en-NZ" sz="800" dirty="0" err="1">
                <a:solidFill>
                  <a:srgbClr val="002060"/>
                </a:solidFill>
              </a:rPr>
              <a:t>Kayangel</a:t>
            </a:r>
            <a:r>
              <a:rPr lang="en-NZ" sz="800" dirty="0">
                <a:solidFill>
                  <a:srgbClr val="002060"/>
                </a:solidFill>
              </a:rPr>
              <a:t> Island, Palau (in progress)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800" dirty="0">
                <a:solidFill>
                  <a:srgbClr val="002060"/>
                </a:solidFill>
              </a:rPr>
              <a:t>RMI Electricity Roadmap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800" dirty="0">
                <a:solidFill>
                  <a:srgbClr val="002060"/>
                </a:solidFill>
              </a:rPr>
              <a:t>Capacity building for Ministry of Electricity and Energy, Myanmar 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800" dirty="0">
                <a:solidFill>
                  <a:srgbClr val="002060"/>
                </a:solidFill>
              </a:rPr>
              <a:t>Project inception, feasibility studies, bidding documentation for solar and battery projects in the Caribbean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800" dirty="0">
                <a:solidFill>
                  <a:srgbClr val="002060"/>
                </a:solidFill>
              </a:rPr>
              <a:t>Pacific Capacity Building and Training Workshops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800" dirty="0">
                <a:solidFill>
                  <a:srgbClr val="002060"/>
                </a:solidFill>
              </a:rPr>
              <a:t>Energy sector opportunities and vision, Taranaki, New Zealand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800" dirty="0">
                <a:solidFill>
                  <a:srgbClr val="002060"/>
                </a:solidFill>
              </a:rPr>
              <a:t>Solar Fuel-saver projects and Solar PV and grid integration projects</a:t>
            </a:r>
          </a:p>
          <a:p>
            <a:pPr marL="171450" indent="-171450" fontAlgn="base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NZ" sz="800" dirty="0">
                <a:solidFill>
                  <a:srgbClr val="002060"/>
                </a:solidFill>
              </a:rPr>
              <a:t>GHG emissions and offsetting for a </a:t>
            </a:r>
            <a:r>
              <a:rPr lang="en-NZ" sz="800" dirty="0" err="1">
                <a:solidFill>
                  <a:srgbClr val="002060"/>
                </a:solidFill>
              </a:rPr>
              <a:t>greenfields</a:t>
            </a:r>
            <a:r>
              <a:rPr lang="en-NZ" sz="800" dirty="0">
                <a:solidFill>
                  <a:srgbClr val="002060"/>
                </a:solidFill>
              </a:rPr>
              <a:t> gas project in New Zealand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BB0363E0-2044-40F1-A812-4C0A90F43E1D}"/>
              </a:ext>
            </a:extLst>
          </p:cNvPr>
          <p:cNvSpPr txBox="1"/>
          <p:nvPr/>
        </p:nvSpPr>
        <p:spPr>
          <a:xfrm>
            <a:off x="8148508" y="3401633"/>
            <a:ext cx="2781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b="1" dirty="0">
                <a:solidFill>
                  <a:schemeClr val="bg1"/>
                </a:solidFill>
              </a:rPr>
              <a:t>Case study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51C77DD-768C-4011-AD4A-6AC61FB4B77F}"/>
              </a:ext>
            </a:extLst>
          </p:cNvPr>
          <p:cNvSpPr txBox="1"/>
          <p:nvPr/>
        </p:nvSpPr>
        <p:spPr>
          <a:xfrm>
            <a:off x="4194853" y="4306305"/>
            <a:ext cx="2781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b="1" dirty="0"/>
              <a:t>Consultants experience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DDD77B57-0840-449A-98C6-F319E5FA5C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66" t="13330" r="34432" b="12621"/>
          <a:stretch/>
        </p:blipFill>
        <p:spPr>
          <a:xfrm>
            <a:off x="-17843" y="1694792"/>
            <a:ext cx="4032000" cy="20748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E4BA0660-F7A1-463B-8847-2AA1534AA9C9}"/>
              </a:ext>
            </a:extLst>
          </p:cNvPr>
          <p:cNvSpPr txBox="1"/>
          <p:nvPr/>
        </p:nvSpPr>
        <p:spPr>
          <a:xfrm>
            <a:off x="0" y="3429000"/>
            <a:ext cx="27815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400" b="1" dirty="0"/>
              <a:t>Places we’ve worked</a:t>
            </a:r>
          </a:p>
        </p:txBody>
      </p:sp>
    </p:spTree>
    <p:extLst>
      <p:ext uri="{BB962C8B-B14F-4D97-AF65-F5344CB8AC3E}">
        <p14:creationId xmlns:p14="http://schemas.microsoft.com/office/powerpoint/2010/main" val="2442057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323</Words>
  <Application>Microsoft Macintosh PowerPoint</Application>
  <PresentationFormat>Custom</PresentationFormat>
  <Paragraphs>46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Lesley Blundell</dc:creator>
  <cp:lastModifiedBy>Michael</cp:lastModifiedBy>
  <cp:revision>43</cp:revision>
  <dcterms:created xsi:type="dcterms:W3CDTF">2019-05-06T08:40:16Z</dcterms:created>
  <dcterms:modified xsi:type="dcterms:W3CDTF">2019-05-28T23:44:48Z</dcterms:modified>
</cp:coreProperties>
</file>